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3" r:id="rId2"/>
  </p:sldMasterIdLst>
  <p:notesMasterIdLst>
    <p:notesMasterId r:id="rId20"/>
  </p:notesMasterIdLst>
  <p:handoutMasterIdLst>
    <p:handoutMasterId r:id="rId21"/>
  </p:handoutMasterIdLst>
  <p:sldIdLst>
    <p:sldId id="325" r:id="rId3"/>
    <p:sldId id="326" r:id="rId4"/>
    <p:sldId id="327" r:id="rId5"/>
    <p:sldId id="328" r:id="rId6"/>
    <p:sldId id="330" r:id="rId7"/>
    <p:sldId id="332" r:id="rId8"/>
    <p:sldId id="333" r:id="rId9"/>
    <p:sldId id="334" r:id="rId10"/>
    <p:sldId id="335" r:id="rId11"/>
    <p:sldId id="336" r:id="rId12"/>
    <p:sldId id="337" r:id="rId13"/>
    <p:sldId id="338" r:id="rId14"/>
    <p:sldId id="339" r:id="rId15"/>
    <p:sldId id="340" r:id="rId16"/>
    <p:sldId id="341" r:id="rId17"/>
    <p:sldId id="331" r:id="rId18"/>
    <p:sldId id="32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359" autoAdjust="0"/>
  </p:normalViewPr>
  <p:slideViewPr>
    <p:cSldViewPr snapToGrid="0">
      <p:cViewPr varScale="1">
        <p:scale>
          <a:sx n="93" d="100"/>
          <a:sy n="93" d="100"/>
        </p:scale>
        <p:origin x="3331" y="72"/>
      </p:cViewPr>
      <p:guideLst/>
    </p:cSldViewPr>
  </p:slideViewPr>
  <p:notesTextViewPr>
    <p:cViewPr>
      <p:scale>
        <a:sx n="3" d="2"/>
        <a:sy n="3" d="2"/>
      </p:scale>
      <p:origin x="0" y="0"/>
    </p:cViewPr>
  </p:notesTextViewPr>
  <p:notesViewPr>
    <p:cSldViewPr snapToGrid="0">
      <p:cViewPr varScale="1">
        <p:scale>
          <a:sx n="83" d="100"/>
          <a:sy n="83" d="100"/>
        </p:scale>
        <p:origin x="3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150948-070F-08C4-66A1-2BD6C40563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CACF3A5-C96B-2CAF-C549-CA7D426245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D2B09A-726C-4907-9D6B-9AFEACC4D00A}" type="datetimeFigureOut">
              <a:rPr lang="en-US" smtClean="0"/>
              <a:t>08/29/2025</a:t>
            </a:fld>
            <a:endParaRPr lang="en-US"/>
          </a:p>
        </p:txBody>
      </p:sp>
      <p:sp>
        <p:nvSpPr>
          <p:cNvPr id="4" name="Footer Placeholder 3">
            <a:extLst>
              <a:ext uri="{FF2B5EF4-FFF2-40B4-BE49-F238E27FC236}">
                <a16:creationId xmlns:a16="http://schemas.microsoft.com/office/drawing/2014/main" id="{633D0D14-230F-6333-548D-A21363A201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25B3A19-E5F3-0391-681E-619CBC3FA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B4B950-12EF-499F-AB86-A876E1A20A90}" type="slidenum">
              <a:rPr lang="en-US" smtClean="0"/>
              <a:t>‹#›</a:t>
            </a:fld>
            <a:endParaRPr lang="en-US"/>
          </a:p>
        </p:txBody>
      </p:sp>
    </p:spTree>
    <p:extLst>
      <p:ext uri="{BB962C8B-B14F-4D97-AF65-F5344CB8AC3E}">
        <p14:creationId xmlns:p14="http://schemas.microsoft.com/office/powerpoint/2010/main" val="620472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9AA86-DE88-46EC-9B59-9F077C745F45}" type="datetimeFigureOut">
              <a:rPr lang="en-US" smtClean="0"/>
              <a:t>08/29/2025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CB1D6-1628-43B1-98B7-79312696C38B}" type="slidenum">
              <a:rPr lang="en-US" smtClean="0"/>
              <a:t>‹#›</a:t>
            </a:fld>
            <a:endParaRPr lang="en-US"/>
          </a:p>
        </p:txBody>
      </p:sp>
    </p:spTree>
    <p:extLst>
      <p:ext uri="{BB962C8B-B14F-4D97-AF65-F5344CB8AC3E}">
        <p14:creationId xmlns:p14="http://schemas.microsoft.com/office/powerpoint/2010/main" val="411969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Having the SDDVA Cheat Sheet is a good reference to follow in preparation for the interview.</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3</a:t>
            </a:fld>
            <a:endParaRPr lang="en-US"/>
          </a:p>
        </p:txBody>
      </p:sp>
    </p:spTree>
    <p:extLst>
      <p:ext uri="{BB962C8B-B14F-4D97-AF65-F5344CB8AC3E}">
        <p14:creationId xmlns:p14="http://schemas.microsoft.com/office/powerpoint/2010/main" val="2190817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will go over some sample questions later in the slideshow.</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4</a:t>
            </a:fld>
            <a:endParaRPr lang="en-US"/>
          </a:p>
        </p:txBody>
      </p:sp>
    </p:spTree>
    <p:extLst>
      <p:ext uri="{BB962C8B-B14F-4D97-AF65-F5344CB8AC3E}">
        <p14:creationId xmlns:p14="http://schemas.microsoft.com/office/powerpoint/2010/main" val="1966483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cs typeface="Calibri" panose="020F0502020204030204" pitchFamily="34" charset="0"/>
              </a:rPr>
              <a:t>BE PERSONABLE AND FRIENDLY </a:t>
            </a:r>
            <a:r>
              <a:rPr lang="en-US" sz="1200" dirty="0">
                <a:latin typeface="Calibri" panose="020F0502020204030204" pitchFamily="34" charset="0"/>
                <a:cs typeface="Calibri" panose="020F0502020204030204" pitchFamily="34" charset="0"/>
              </a:rPr>
              <a:t>Interviews or meetings can be difficult make the veteran feel relaxed and comfortable. </a:t>
            </a:r>
          </a:p>
          <a:p>
            <a:r>
              <a:rPr lang="en-US" sz="1200" b="1" dirty="0">
                <a:latin typeface="Calibri" panose="020F0502020204030204" pitchFamily="34" charset="0"/>
                <a:cs typeface="Calibri" panose="020F0502020204030204" pitchFamily="34" charset="0"/>
              </a:rPr>
              <a:t>PUT THE VETERAN AT EASE </a:t>
            </a:r>
            <a:r>
              <a:rPr lang="en-US" sz="1200" dirty="0">
                <a:latin typeface="Calibri" panose="020F0502020204030204" pitchFamily="34" charset="0"/>
                <a:cs typeface="Calibri" panose="020F0502020204030204" pitchFamily="34" charset="0"/>
              </a:rPr>
              <a:t>make eye contact and establish rapport by finding a shared interest or topic before getting down to business (should be easy as we all served).</a:t>
            </a:r>
          </a:p>
          <a:p>
            <a:r>
              <a:rPr lang="en-US" sz="1200" b="1" dirty="0">
                <a:latin typeface="Calibri" panose="020F0502020204030204" pitchFamily="34" charset="0"/>
                <a:cs typeface="Calibri" panose="020F0502020204030204" pitchFamily="34" charset="0"/>
              </a:rPr>
              <a:t>CONNECT AND COMPLIMENT </a:t>
            </a:r>
            <a:r>
              <a:rPr lang="en-US" sz="1200" dirty="0">
                <a:latin typeface="Calibri" panose="020F0502020204030204" pitchFamily="34" charset="0"/>
                <a:cs typeface="Calibri" panose="020F0502020204030204" pitchFamily="34" charset="0"/>
              </a:rPr>
              <a:t>Once you’ve established some rapport make them feel comfortable, relaxed, and SAFE…..many will be nervous or anxious.</a:t>
            </a:r>
            <a:endParaRPr lang="en-US" sz="1200" b="1" dirty="0">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B75CB1D6-1628-43B1-98B7-79312696C38B}" type="slidenum">
              <a:rPr lang="en-US" smtClean="0"/>
              <a:t>5</a:t>
            </a:fld>
            <a:endParaRPr lang="en-US"/>
          </a:p>
        </p:txBody>
      </p:sp>
    </p:spTree>
    <p:extLst>
      <p:ext uri="{BB962C8B-B14F-4D97-AF65-F5344CB8AC3E}">
        <p14:creationId xmlns:p14="http://schemas.microsoft.com/office/powerpoint/2010/main" val="1118334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cs typeface="Calibri" panose="020F0502020204030204" pitchFamily="34" charset="0"/>
              </a:rPr>
              <a:t>LET THEM KNOW WHAT TO EXPECT </a:t>
            </a:r>
            <a:r>
              <a:rPr lang="en-US" sz="1200" dirty="0">
                <a:latin typeface="Calibri" panose="020F0502020204030204" pitchFamily="34" charset="0"/>
                <a:cs typeface="Calibri" panose="020F0502020204030204" pitchFamily="34" charset="0"/>
              </a:rPr>
              <a:t>Take the time to explain what sort of information you need to help them </a:t>
            </a:r>
            <a:endParaRPr lang="en-US" sz="1200" b="1" dirty="0">
              <a:latin typeface="Calibri" panose="020F0502020204030204" pitchFamily="34" charset="0"/>
              <a:cs typeface="Calibri" panose="020F0502020204030204" pitchFamily="34" charset="0"/>
            </a:endParaRPr>
          </a:p>
          <a:p>
            <a:r>
              <a:rPr lang="en-US" sz="1200" b="1" dirty="0">
                <a:latin typeface="Calibri" panose="020F0502020204030204" pitchFamily="34" charset="0"/>
                <a:cs typeface="Calibri" panose="020F0502020204030204" pitchFamily="34" charset="0"/>
              </a:rPr>
              <a:t>ASK OPEN ENDED QUESTIONS </a:t>
            </a:r>
            <a:r>
              <a:rPr lang="en-US" sz="1200" dirty="0">
                <a:latin typeface="Calibri" panose="020F0502020204030204" pitchFamily="34" charset="0"/>
                <a:cs typeface="Calibri" panose="020F0502020204030204" pitchFamily="34" charset="0"/>
              </a:rPr>
              <a:t>This helps get them talking. What was your job in Vietnam? How many deployments have you been on and where were they?</a:t>
            </a:r>
            <a:endParaRPr lang="en-US" sz="1200" b="1" dirty="0">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6</a:t>
            </a:fld>
            <a:endParaRPr lang="en-US"/>
          </a:p>
        </p:txBody>
      </p:sp>
    </p:spTree>
    <p:extLst>
      <p:ext uri="{BB962C8B-B14F-4D97-AF65-F5344CB8AC3E}">
        <p14:creationId xmlns:p14="http://schemas.microsoft.com/office/powerpoint/2010/main" val="4039142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cs typeface="Calibri" panose="020F0502020204030204" pitchFamily="34" charset="0"/>
              </a:rPr>
              <a:t>ENCOURAGE THEM TO ASK QUESTIONS TOO </a:t>
            </a:r>
            <a:r>
              <a:rPr lang="en-US" sz="1200" dirty="0">
                <a:latin typeface="Calibri" panose="020F0502020204030204" pitchFamily="34" charset="0"/>
                <a:cs typeface="Calibri" panose="020F0502020204030204" pitchFamily="34" charset="0"/>
              </a:rPr>
              <a:t>Let them know that if they have any questions at any time to ask (you can get an idea where to go with the interview from their questions). Make sure to stop and ask if they have any questions (it encourages conversation.</a:t>
            </a:r>
            <a:endParaRPr lang="en-US" sz="1200" b="1" dirty="0">
              <a:latin typeface="Calibri" panose="020F0502020204030204" pitchFamily="34" charset="0"/>
              <a:cs typeface="Calibri" panose="020F0502020204030204" pitchFamily="34" charset="0"/>
            </a:endParaRPr>
          </a:p>
          <a:p>
            <a:r>
              <a:rPr lang="en-US" sz="1200" b="1" dirty="0">
                <a:latin typeface="Calibri" panose="020F0502020204030204" pitchFamily="34" charset="0"/>
                <a:cs typeface="Calibri" panose="020F0502020204030204" pitchFamily="34" charset="0"/>
              </a:rPr>
              <a:t>MAKE THE INTERVIEW A CONVERSATION </a:t>
            </a:r>
            <a:r>
              <a:rPr lang="en-US" sz="1200" dirty="0">
                <a:latin typeface="Calibri" panose="020F0502020204030204" pitchFamily="34" charset="0"/>
                <a:cs typeface="Calibri" panose="020F0502020204030204" pitchFamily="34" charset="0"/>
              </a:rPr>
              <a:t>Don’t just ask if they have condition A, B, or C, take the time to converse. The more relaxed they are the better. </a:t>
            </a:r>
          </a:p>
          <a:p>
            <a:endParaRPr lang="en-US" dirty="0"/>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7</a:t>
            </a:fld>
            <a:endParaRPr lang="en-US"/>
          </a:p>
        </p:txBody>
      </p:sp>
    </p:spTree>
    <p:extLst>
      <p:ext uri="{BB962C8B-B14F-4D97-AF65-F5344CB8AC3E}">
        <p14:creationId xmlns:p14="http://schemas.microsoft.com/office/powerpoint/2010/main" val="975642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latin typeface="Calibri" panose="020F0502020204030204" pitchFamily="34" charset="0"/>
                <a:cs typeface="Calibri" panose="020F0502020204030204" pitchFamily="34" charset="0"/>
              </a:rPr>
              <a:t>ONCE THE CONVERSATION IS MOVING ALONG LISTEN MORE TALK LESS </a:t>
            </a:r>
            <a:r>
              <a:rPr lang="en-US" sz="1200" dirty="0">
                <a:latin typeface="Calibri" panose="020F0502020204030204" pitchFamily="34" charset="0"/>
                <a:cs typeface="Calibri" panose="020F0502020204030204" pitchFamily="34" charset="0"/>
              </a:rPr>
              <a:t>Once the veteran is talking let them, ask clarifying questions if need be. </a:t>
            </a:r>
            <a:endParaRPr lang="en-US" sz="1200" b="1" dirty="0">
              <a:latin typeface="Calibri" panose="020F0502020204030204" pitchFamily="34" charset="0"/>
              <a:cs typeface="Calibri" panose="020F0502020204030204" pitchFamily="34" charset="0"/>
            </a:endParaRPr>
          </a:p>
          <a:p>
            <a:r>
              <a:rPr lang="en-US" sz="1200" b="1" dirty="0">
                <a:latin typeface="Calibri" panose="020F0502020204030204" pitchFamily="34" charset="0"/>
                <a:cs typeface="Calibri" panose="020F0502020204030204" pitchFamily="34" charset="0"/>
              </a:rPr>
              <a:t>TAKE NOTES </a:t>
            </a:r>
            <a:r>
              <a:rPr lang="en-US" sz="1200" dirty="0">
                <a:latin typeface="Calibri" panose="020F0502020204030204" pitchFamily="34" charset="0"/>
                <a:cs typeface="Calibri" panose="020F0502020204030204" pitchFamily="34" charset="0"/>
              </a:rPr>
              <a:t>At this point your notepad is your best friend, use it for reference to ask follow or clarifying questions later.</a:t>
            </a:r>
            <a:endParaRPr lang="en-US" sz="1200" b="1" dirty="0">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10</a:t>
            </a:fld>
            <a:endParaRPr lang="en-US"/>
          </a:p>
        </p:txBody>
      </p:sp>
    </p:spTree>
    <p:extLst>
      <p:ext uri="{BB962C8B-B14F-4D97-AF65-F5344CB8AC3E}">
        <p14:creationId xmlns:p14="http://schemas.microsoft.com/office/powerpoint/2010/main" val="3132427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cs typeface="Calibri" panose="020F0502020204030204" pitchFamily="34" charset="0"/>
              </a:rPr>
              <a:t>KNOW AND UNDERSTAND THAT THERE MIGHT BE QUESTIONS YOU CAN’T ASK YET </a:t>
            </a:r>
            <a:r>
              <a:rPr lang="en-US" sz="1200" dirty="0">
                <a:latin typeface="Calibri" panose="020F0502020204030204" pitchFamily="34" charset="0"/>
                <a:cs typeface="Calibri" panose="020F0502020204030204" pitchFamily="34" charset="0"/>
              </a:rPr>
              <a:t>You may have questions, but if the rapport isn’t great, or the veteran is struggling you may want to hold off, sometimes it takes another meeting. </a:t>
            </a:r>
            <a:endParaRPr lang="en-US" sz="1200" b="1" dirty="0">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11</a:t>
            </a:fld>
            <a:endParaRPr lang="en-US"/>
          </a:p>
        </p:txBody>
      </p:sp>
    </p:spTree>
    <p:extLst>
      <p:ext uri="{BB962C8B-B14F-4D97-AF65-F5344CB8AC3E}">
        <p14:creationId xmlns:p14="http://schemas.microsoft.com/office/powerpoint/2010/main" val="4207784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can explain the 4142 as how it pertains to HIPA in keeping their information confidential.</a:t>
            </a: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13</a:t>
            </a:fld>
            <a:endParaRPr lang="en-US"/>
          </a:p>
        </p:txBody>
      </p:sp>
    </p:spTree>
    <p:extLst>
      <p:ext uri="{BB962C8B-B14F-4D97-AF65-F5344CB8AC3E}">
        <p14:creationId xmlns:p14="http://schemas.microsoft.com/office/powerpoint/2010/main" val="2795852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Calibri" panose="020F0502020204030204" pitchFamily="34" charset="0"/>
                <a:cs typeface="Calibri" panose="020F0502020204030204" pitchFamily="34" charset="0"/>
              </a:rPr>
              <a:t>DON’T PROMISE ANYTHING </a:t>
            </a:r>
            <a:r>
              <a:rPr lang="en-US" sz="1200" dirty="0">
                <a:latin typeface="Calibri" panose="020F0502020204030204" pitchFamily="34" charset="0"/>
                <a:cs typeface="Calibri" panose="020F0502020204030204" pitchFamily="34" charset="0"/>
              </a:rPr>
              <a:t>NEVER EVER promise anything!! Never say “you should be 50% when we are done.” </a:t>
            </a:r>
            <a:endParaRPr lang="en-US" sz="1200" b="1" dirty="0">
              <a:latin typeface="Calibri" panose="020F0502020204030204" pitchFamily="34" charset="0"/>
              <a:cs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14</a:t>
            </a:fld>
            <a:endParaRPr lang="en-US"/>
          </a:p>
        </p:txBody>
      </p:sp>
    </p:spTree>
    <p:extLst>
      <p:ext uri="{BB962C8B-B14F-4D97-AF65-F5344CB8AC3E}">
        <p14:creationId xmlns:p14="http://schemas.microsoft.com/office/powerpoint/2010/main" val="31418874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bg>
      <p:bgPr>
        <a:gradFill flip="none" rotWithShape="1">
          <a:gsLst>
            <a:gs pos="43000">
              <a:schemeClr val="accent1">
                <a:lumMod val="5000"/>
                <a:lumOff val="95000"/>
              </a:schemeClr>
            </a:gs>
            <a:gs pos="100000">
              <a:srgbClr val="002060"/>
            </a:gs>
          </a:gsLst>
          <a:lin ang="2700000" scaled="1"/>
          <a:tileRect/>
        </a:gradFill>
        <a:effectLst/>
      </p:bgPr>
    </p:bg>
    <p:spTree>
      <p:nvGrpSpPr>
        <p:cNvPr id="1" name=""/>
        <p:cNvGrpSpPr/>
        <p:nvPr/>
      </p:nvGrpSpPr>
      <p:grpSpPr>
        <a:xfrm>
          <a:off x="0" y="0"/>
          <a:ext cx="0" cy="0"/>
          <a:chOff x="0" y="0"/>
          <a:chExt cx="0" cy="0"/>
        </a:xfrm>
      </p:grpSpPr>
      <p:pic>
        <p:nvPicPr>
          <p:cNvPr id="6" name="Picture 5" descr="A poster with a group of soldiers&#10;&#10;Description automatically generated">
            <a:extLst>
              <a:ext uri="{FF2B5EF4-FFF2-40B4-BE49-F238E27FC236}">
                <a16:creationId xmlns:a16="http://schemas.microsoft.com/office/drawing/2014/main" id="{53A24C58-B707-1EF9-93EE-AE2BA9BB78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736" y="136526"/>
            <a:ext cx="1893654" cy="2332982"/>
          </a:xfrm>
          <a:prstGeom prst="rect">
            <a:avLst/>
          </a:prstGeom>
        </p:spPr>
      </p:pic>
      <p:sp>
        <p:nvSpPr>
          <p:cNvPr id="7" name="Title Placeholder 1">
            <a:extLst>
              <a:ext uri="{FF2B5EF4-FFF2-40B4-BE49-F238E27FC236}">
                <a16:creationId xmlns:a16="http://schemas.microsoft.com/office/drawing/2014/main" id="{CF5EE5AB-6937-AF27-AC6F-6D5793D0066A}"/>
              </a:ext>
            </a:extLst>
          </p:cNvPr>
          <p:cNvSpPr>
            <a:spLocks noGrp="1"/>
          </p:cNvSpPr>
          <p:nvPr>
            <p:ph type="title" hasCustomPrompt="1"/>
          </p:nvPr>
        </p:nvSpPr>
        <p:spPr>
          <a:xfrm>
            <a:off x="3891809" y="2419643"/>
            <a:ext cx="6335227" cy="1130915"/>
          </a:xfrm>
          <a:prstGeom prst="rect">
            <a:avLst/>
          </a:prstGeom>
          <a:noFill/>
        </p:spPr>
        <p:txBody>
          <a:bodyPr vert="horz" lIns="91440" tIns="45720" rIns="91440" bIns="45720" rtlCol="0" anchor="ctr">
            <a:normAutofit/>
          </a:bodyPr>
          <a:lstStyle>
            <a:lvl1pPr algn="ctr">
              <a:defRPr sz="6600">
                <a:solidFill>
                  <a:srgbClr val="C00000"/>
                </a:solidFill>
                <a:latin typeface="Arial" panose="020B0604020202020204" pitchFamily="34" charset="0"/>
                <a:ea typeface="Calibri Light" panose="020F0302020204030204" pitchFamily="34" charset="0"/>
                <a:cs typeface="Arial" panose="020B0604020202020204" pitchFamily="34" charset="0"/>
              </a:defRPr>
            </a:lvl1pPr>
          </a:lstStyle>
          <a:p>
            <a:r>
              <a:rPr lang="en-US" dirty="0"/>
              <a:t>Master title </a:t>
            </a:r>
          </a:p>
        </p:txBody>
      </p:sp>
      <p:sp>
        <p:nvSpPr>
          <p:cNvPr id="8" name="Text Placeholder 7">
            <a:extLst>
              <a:ext uri="{FF2B5EF4-FFF2-40B4-BE49-F238E27FC236}">
                <a16:creationId xmlns:a16="http://schemas.microsoft.com/office/drawing/2014/main" id="{F353F715-BD48-C0BB-6508-FC9902AEC7DA}"/>
              </a:ext>
            </a:extLst>
          </p:cNvPr>
          <p:cNvSpPr>
            <a:spLocks noGrp="1"/>
          </p:cNvSpPr>
          <p:nvPr>
            <p:ph type="body" sz="quarter" idx="11" hasCustomPrompt="1"/>
          </p:nvPr>
        </p:nvSpPr>
        <p:spPr>
          <a:xfrm>
            <a:off x="3891810" y="3990887"/>
            <a:ext cx="6334716" cy="692900"/>
          </a:xfrm>
        </p:spPr>
        <p:txBody>
          <a:bodyPr/>
          <a:lstStyle>
            <a:lvl2pPr marL="457200" indent="0" algn="ctr">
              <a:buNone/>
              <a:defRPr>
                <a:solidFill>
                  <a:srgbClr val="C00000"/>
                </a:solidFill>
                <a:latin typeface="Arial" panose="020B0604020202020204" pitchFamily="34" charset="0"/>
                <a:ea typeface="Calibri Light" panose="020F0302020204030204" pitchFamily="34" charset="0"/>
                <a:cs typeface="Arial" panose="020B0604020202020204" pitchFamily="34" charset="0"/>
              </a:defRPr>
            </a:lvl2pPr>
            <a:lvl5pPr>
              <a:defRPr>
                <a:latin typeface="Calibri Light" panose="020F0302020204030204" pitchFamily="34" charset="0"/>
                <a:ea typeface="Calibri Light" panose="020F0302020204030204" pitchFamily="34" charset="0"/>
                <a:cs typeface="Calibri Light" panose="020F0302020204030204" pitchFamily="34" charset="0"/>
              </a:defRPr>
            </a:lvl5pPr>
          </a:lstStyle>
          <a:p>
            <a:pPr lvl="1"/>
            <a:r>
              <a:rPr lang="en-US" dirty="0"/>
              <a:t>By: Name</a:t>
            </a:r>
          </a:p>
          <a:p>
            <a:pPr lvl="4"/>
            <a:endParaRPr lang="en-US" dirty="0"/>
          </a:p>
        </p:txBody>
      </p:sp>
    </p:spTree>
    <p:extLst>
      <p:ext uri="{BB962C8B-B14F-4D97-AF65-F5344CB8AC3E}">
        <p14:creationId xmlns:p14="http://schemas.microsoft.com/office/powerpoint/2010/main" val="172503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C9372-5D10-A8BF-B92E-F8FA52101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5596A941-065D-9489-8948-A266D1A050C2}"/>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458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BC472-3B43-1B59-F0C2-A951D778763C}"/>
              </a:ext>
            </a:extLst>
          </p:cNvPr>
          <p:cNvSpPr>
            <a:spLocks noGrp="1"/>
          </p:cNvSpPr>
          <p:nvPr>
            <p:ph sz="half" idx="1"/>
          </p:nvPr>
        </p:nvSpPr>
        <p:spPr>
          <a:xfrm>
            <a:off x="262270" y="1825625"/>
            <a:ext cx="5757530" cy="46672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CF95577-D6BD-EA38-0F44-D3FB471035A0}"/>
              </a:ext>
            </a:extLst>
          </p:cNvPr>
          <p:cNvSpPr>
            <a:spLocks noGrp="1"/>
          </p:cNvSpPr>
          <p:nvPr>
            <p:ph sz="half" idx="2"/>
          </p:nvPr>
        </p:nvSpPr>
        <p:spPr>
          <a:xfrm>
            <a:off x="6172200" y="1825624"/>
            <a:ext cx="5757530" cy="4667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BFBD0632-8363-FDC9-9BB9-D30FC451B7B1}"/>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852990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C53E9A-34B2-2F8C-0C1E-D9FD710D398D}"/>
              </a:ext>
            </a:extLst>
          </p:cNvPr>
          <p:cNvSpPr>
            <a:spLocks noGrp="1"/>
          </p:cNvSpPr>
          <p:nvPr>
            <p:ph type="body" idx="1"/>
          </p:nvPr>
        </p:nvSpPr>
        <p:spPr>
          <a:xfrm>
            <a:off x="283535" y="1822928"/>
            <a:ext cx="572112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AA275DC-6EE8-8E2D-298E-7F6D8FB147AF}"/>
              </a:ext>
            </a:extLst>
          </p:cNvPr>
          <p:cNvSpPr>
            <a:spLocks noGrp="1"/>
          </p:cNvSpPr>
          <p:nvPr>
            <p:ph sz="half" idx="2"/>
          </p:nvPr>
        </p:nvSpPr>
        <p:spPr>
          <a:xfrm>
            <a:off x="283535" y="2646839"/>
            <a:ext cx="5721129" cy="38460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A474CFE-13BD-01BD-8154-CD421D20B7B5}"/>
              </a:ext>
            </a:extLst>
          </p:cNvPr>
          <p:cNvSpPr>
            <a:spLocks noGrp="1"/>
          </p:cNvSpPr>
          <p:nvPr>
            <p:ph type="body" sz="quarter" idx="3"/>
          </p:nvPr>
        </p:nvSpPr>
        <p:spPr>
          <a:xfrm>
            <a:off x="6179288" y="1822928"/>
            <a:ext cx="574335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C96B47-CC02-042D-2FEE-917F26021FCE}"/>
              </a:ext>
            </a:extLst>
          </p:cNvPr>
          <p:cNvSpPr>
            <a:spLocks noGrp="1"/>
          </p:cNvSpPr>
          <p:nvPr>
            <p:ph sz="quarter" idx="4"/>
          </p:nvPr>
        </p:nvSpPr>
        <p:spPr>
          <a:xfrm>
            <a:off x="6179288" y="2646840"/>
            <a:ext cx="5743353" cy="3846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E987442D-27D8-C763-E559-422373A6D27C}"/>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82019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AD4B344-FD11-E767-E370-A98C227718B7}"/>
              </a:ext>
            </a:extLst>
          </p:cNvPr>
          <p:cNvSpPr>
            <a:spLocks noGrp="1"/>
          </p:cNvSpPr>
          <p:nvPr>
            <p:ph type="pic" idx="1"/>
          </p:nvPr>
        </p:nvSpPr>
        <p:spPr>
          <a:xfrm>
            <a:off x="4720856" y="1835888"/>
            <a:ext cx="7208874" cy="46569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214412-661B-A49F-B58F-9110A7AC6F9E}"/>
              </a:ext>
            </a:extLst>
          </p:cNvPr>
          <p:cNvSpPr>
            <a:spLocks noGrp="1"/>
          </p:cNvSpPr>
          <p:nvPr>
            <p:ph type="body" sz="half" idx="2"/>
          </p:nvPr>
        </p:nvSpPr>
        <p:spPr>
          <a:xfrm>
            <a:off x="290624" y="1835887"/>
            <a:ext cx="4219132" cy="4656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Title Placeholder 1">
            <a:extLst>
              <a:ext uri="{FF2B5EF4-FFF2-40B4-BE49-F238E27FC236}">
                <a16:creationId xmlns:a16="http://schemas.microsoft.com/office/drawing/2014/main" id="{557F62E6-C18E-9D6C-8374-F229E83937E6}"/>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682699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6333" y="341006"/>
            <a:ext cx="10413016"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lvl1pPr>
              <a:defRPr/>
            </a:lvl1pPr>
          </a:lstStyle>
          <a:p>
            <a:endParaRPr lang="en-US" dirty="0"/>
          </a:p>
        </p:txBody>
      </p:sp>
      <p:pic>
        <p:nvPicPr>
          <p:cNvPr id="7" name="Content Placeholder 4" descr="A picture containing clipart&#10;&#10;Description automatically generated">
            <a:extLst>
              <a:ext uri="{FF2B5EF4-FFF2-40B4-BE49-F238E27FC236}">
                <a16:creationId xmlns:a16="http://schemas.microsoft.com/office/drawing/2014/main" id="{92FBCA07-069F-E952-33CE-15BE200CD5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06432" y="2278911"/>
            <a:ext cx="3179135" cy="3683366"/>
          </a:xfrm>
          <a:prstGeom prst="rect">
            <a:avLst/>
          </a:prstGeom>
        </p:spPr>
      </p:pic>
    </p:spTree>
    <p:extLst>
      <p:ext uri="{BB962C8B-B14F-4D97-AF65-F5344CB8AC3E}">
        <p14:creationId xmlns:p14="http://schemas.microsoft.com/office/powerpoint/2010/main" val="2271316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226372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18DAD5-FEF3-0769-345E-B1DDE61BFEB8}"/>
              </a:ext>
            </a:extLst>
          </p:cNvPr>
          <p:cNvSpPr>
            <a:spLocks noGrp="1"/>
          </p:cNvSpPr>
          <p:nvPr>
            <p:ph type="title"/>
          </p:nvPr>
        </p:nvSpPr>
        <p:spPr>
          <a:xfrm>
            <a:off x="838200" y="365125"/>
            <a:ext cx="10515600" cy="1325563"/>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05DF04AE-78D5-97C8-C465-E902D2374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78DFDE8-A712-810B-67E6-B08CDBC51DCA}"/>
              </a:ext>
            </a:extLst>
          </p:cNvPr>
          <p:cNvSpPr>
            <a:spLocks noGrp="1"/>
          </p:cNvSpPr>
          <p:nvPr>
            <p:ph type="dt" sz="half" idx="2"/>
          </p:nvPr>
        </p:nvSpPr>
        <p:spPr>
          <a:xfrm>
            <a:off x="8350541" y="5501445"/>
            <a:ext cx="2743200" cy="365125"/>
          </a:xfrm>
          <a:prstGeom prst="rect">
            <a:avLst/>
          </a:prstGeom>
        </p:spPr>
        <p:txBody>
          <a:bodyPr vert="horz" lIns="91440" tIns="45720" rIns="91440" bIns="45720" rtlCol="0" anchor="ctr"/>
          <a:lstStyle>
            <a:lvl1pPr algn="l">
              <a:defRPr sz="1200">
                <a:solidFill>
                  <a:srgbClr val="C00000"/>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971718077"/>
      </p:ext>
    </p:extLst>
  </p:cSld>
  <p:clrMap bg1="lt1" tx1="dk1" bg2="lt2" tx2="dk2" accent1="accent1" accent2="accent2" accent3="accent3" accent4="accent4" accent5="accent5" accent6="accent6" hlink="hlink" folHlink="folHlink"/>
  <p:sldLayoutIdLst>
    <p:sldLayoutId id="2147483681" r:id="rId1"/>
  </p:sldLayoutIdLst>
  <p:txStyles>
    <p:titleStyle>
      <a:lvl1pPr algn="ctr" defTabSz="914400" rtl="0" eaLnBrk="1" latinLnBrk="0" hangingPunct="1">
        <a:lnSpc>
          <a:spcPct val="90000"/>
        </a:lnSpc>
        <a:spcBef>
          <a:spcPct val="0"/>
        </a:spcBef>
        <a:buNone/>
        <a:defRPr sz="4400" b="1" kern="1200">
          <a:solidFill>
            <a:srgbClr val="CC0000"/>
          </a:solidFill>
          <a:latin typeface="Arial" panose="020B0604020202020204" pitchFamily="34" charset="0"/>
          <a:ea typeface="Calibri Light" panose="020F0302020204030204"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b="1" kern="1200">
          <a:solidFill>
            <a:srgbClr val="C00000"/>
          </a:solidFill>
          <a:latin typeface="Arial" panose="020B0604020202020204" pitchFamily="34" charset="0"/>
          <a:ea typeface="Calibri Light" panose="020F0302020204030204" pitchFamily="34"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4F8D4F-BB5E-632B-5E12-BBEE88C0A8CE}"/>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F74F1A9-3895-673F-7863-D2F629CE4133}"/>
              </a:ext>
            </a:extLst>
          </p:cNvPr>
          <p:cNvSpPr>
            <a:spLocks noGrp="1"/>
          </p:cNvSpPr>
          <p:nvPr>
            <p:ph type="body" idx="1"/>
          </p:nvPr>
        </p:nvSpPr>
        <p:spPr>
          <a:xfrm>
            <a:off x="276447" y="1825625"/>
            <a:ext cx="11653283" cy="46672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poster with a group of soldiers&#10;&#10;Description automatically generated">
            <a:extLst>
              <a:ext uri="{FF2B5EF4-FFF2-40B4-BE49-F238E27FC236}">
                <a16:creationId xmlns:a16="http://schemas.microsoft.com/office/drawing/2014/main" id="{0832555F-6ECD-1615-6D46-EFF71A4A91F9}"/>
              </a:ext>
            </a:extLst>
          </p:cNvPr>
          <p:cNvPicPr/>
          <p:nvPr userDrawn="1"/>
        </p:nvPicPr>
        <p:blipFill>
          <a:blip r:embed="rId8">
            <a:extLst>
              <a:ext uri="{28A0092B-C50C-407E-A947-70E740481C1C}">
                <a14:useLocalDpi xmlns:a14="http://schemas.microsoft.com/office/drawing/2010/main" val="0"/>
              </a:ext>
            </a:extLst>
          </a:blip>
          <a:stretch>
            <a:fillRect/>
          </a:stretch>
        </p:blipFill>
        <p:spPr>
          <a:xfrm>
            <a:off x="160020" y="136525"/>
            <a:ext cx="1356360" cy="1659987"/>
          </a:xfrm>
          <a:prstGeom prst="rect">
            <a:avLst/>
          </a:prstGeom>
        </p:spPr>
      </p:pic>
    </p:spTree>
    <p:extLst>
      <p:ext uri="{BB962C8B-B14F-4D97-AF65-F5344CB8AC3E}">
        <p14:creationId xmlns:p14="http://schemas.microsoft.com/office/powerpoint/2010/main" val="1232973336"/>
      </p:ext>
    </p:extLst>
  </p:cSld>
  <p:clrMap bg1="lt1" tx1="dk1" bg2="lt2" tx2="dk2" accent1="accent1" accent2="accent2" accent3="accent3" accent4="accent4" accent5="accent5" accent6="accent6" hlink="hlink" folHlink="folHlink"/>
  <p:sldLayoutIdLst>
    <p:sldLayoutId id="2147483685" r:id="rId1"/>
    <p:sldLayoutId id="2147483687" r:id="rId2"/>
    <p:sldLayoutId id="2147483688" r:id="rId3"/>
    <p:sldLayoutId id="2147483692" r:id="rId4"/>
    <p:sldLayoutId id="2147483690" r:id="rId5"/>
    <p:sldLayoutId id="2147483693" r:id="rId6"/>
  </p:sldLayoutIdLst>
  <p:txStyles>
    <p:titleStyle>
      <a:lvl1pPr algn="ctr"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48AD6-0B9E-091D-AD8B-99552710F85A}"/>
              </a:ext>
            </a:extLst>
          </p:cNvPr>
          <p:cNvSpPr>
            <a:spLocks noGrp="1"/>
          </p:cNvSpPr>
          <p:nvPr>
            <p:ph type="title"/>
          </p:nvPr>
        </p:nvSpPr>
        <p:spPr/>
        <p:txBody>
          <a:bodyPr/>
          <a:lstStyle/>
          <a:p>
            <a:r>
              <a:rPr lang="en-US" dirty="0"/>
              <a:t>Interviewing</a:t>
            </a:r>
          </a:p>
        </p:txBody>
      </p:sp>
      <p:sp>
        <p:nvSpPr>
          <p:cNvPr id="3" name="Text Placeholder 2">
            <a:extLst>
              <a:ext uri="{FF2B5EF4-FFF2-40B4-BE49-F238E27FC236}">
                <a16:creationId xmlns:a16="http://schemas.microsoft.com/office/drawing/2014/main" id="{634D885C-BFC9-49A5-6629-2F2835BEFB0B}"/>
              </a:ext>
            </a:extLst>
          </p:cNvPr>
          <p:cNvSpPr>
            <a:spLocks noGrp="1"/>
          </p:cNvSpPr>
          <p:nvPr>
            <p:ph type="body" sz="quarter" idx="11"/>
          </p:nvPr>
        </p:nvSpPr>
        <p:spPr>
          <a:xfrm>
            <a:off x="5857284" y="3990887"/>
            <a:ext cx="6334716" cy="692900"/>
          </a:xfrm>
        </p:spPr>
        <p:txBody>
          <a:bodyPr/>
          <a:lstStyle/>
          <a:p>
            <a:r>
              <a:rPr lang="en-US" dirty="0"/>
              <a:t>By: Guy Arnold</a:t>
            </a:r>
          </a:p>
        </p:txBody>
      </p:sp>
    </p:spTree>
    <p:extLst>
      <p:ext uri="{BB962C8B-B14F-4D97-AF65-F5344CB8AC3E}">
        <p14:creationId xmlns:p14="http://schemas.microsoft.com/office/powerpoint/2010/main" val="3856534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261CEB-D751-19C5-645E-4C5261DB0D6D}"/>
              </a:ext>
            </a:extLst>
          </p:cNvPr>
          <p:cNvSpPr>
            <a:spLocks noGrp="1"/>
          </p:cNvSpPr>
          <p:nvPr>
            <p:ph idx="1"/>
          </p:nvPr>
        </p:nvSpPr>
        <p:spPr/>
        <p:txBody>
          <a:bodyPr/>
          <a:lstStyle/>
          <a:p>
            <a:pPr marL="0" indent="0">
              <a:buNone/>
            </a:pPr>
            <a:r>
              <a:rPr lang="en-US" dirty="0"/>
              <a:t>Active Listening:</a:t>
            </a:r>
          </a:p>
          <a:p>
            <a:pPr marL="0" indent="0">
              <a:buNone/>
            </a:pPr>
            <a:endParaRPr lang="en-US" dirty="0"/>
          </a:p>
          <a:p>
            <a:pPr lvl="1"/>
            <a:r>
              <a:rPr lang="en-US" dirty="0"/>
              <a:t>Pay close attention to the veteran's responses and ask clarifying questions. </a:t>
            </a:r>
          </a:p>
          <a:p>
            <a:endParaRPr lang="en-US" dirty="0"/>
          </a:p>
        </p:txBody>
      </p:sp>
      <p:sp>
        <p:nvSpPr>
          <p:cNvPr id="3" name="Title 2">
            <a:extLst>
              <a:ext uri="{FF2B5EF4-FFF2-40B4-BE49-F238E27FC236}">
                <a16:creationId xmlns:a16="http://schemas.microsoft.com/office/drawing/2014/main" id="{20D3EB85-E799-CB4B-F348-DC32BDAF9E7A}"/>
              </a:ext>
            </a:extLst>
          </p:cNvPr>
          <p:cNvSpPr>
            <a:spLocks noGrp="1"/>
          </p:cNvSpPr>
          <p:nvPr>
            <p:ph type="title"/>
          </p:nvPr>
        </p:nvSpPr>
        <p:spPr/>
        <p:txBody>
          <a:bodyPr/>
          <a:lstStyle/>
          <a:p>
            <a:r>
              <a:rPr lang="en-US" dirty="0"/>
              <a:t>Interview Techniques</a:t>
            </a:r>
          </a:p>
        </p:txBody>
      </p:sp>
    </p:spTree>
    <p:extLst>
      <p:ext uri="{BB962C8B-B14F-4D97-AF65-F5344CB8AC3E}">
        <p14:creationId xmlns:p14="http://schemas.microsoft.com/office/powerpoint/2010/main" val="2733604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E4E1AC-E4E0-D7F4-D1E4-C6D67EF7D901}"/>
              </a:ext>
            </a:extLst>
          </p:cNvPr>
          <p:cNvSpPr>
            <a:spLocks noGrp="1"/>
          </p:cNvSpPr>
          <p:nvPr>
            <p:ph idx="1"/>
          </p:nvPr>
        </p:nvSpPr>
        <p:spPr/>
        <p:txBody>
          <a:bodyPr/>
          <a:lstStyle/>
          <a:p>
            <a:pPr marL="0" indent="0">
              <a:buNone/>
            </a:pPr>
            <a:r>
              <a:rPr lang="en-US" dirty="0"/>
              <a:t>Empathy and Respect:</a:t>
            </a:r>
          </a:p>
          <a:p>
            <a:pPr marL="0" indent="0">
              <a:buNone/>
            </a:pPr>
            <a:endParaRPr lang="en-US" dirty="0"/>
          </a:p>
          <a:p>
            <a:pPr lvl="1"/>
            <a:r>
              <a:rPr lang="en-US" dirty="0"/>
              <a:t>Maintain a respectful and empathetic tone, acknowledging their experiences and feelings. </a:t>
            </a:r>
          </a:p>
          <a:p>
            <a:endParaRPr lang="en-US" dirty="0"/>
          </a:p>
        </p:txBody>
      </p:sp>
      <p:sp>
        <p:nvSpPr>
          <p:cNvPr id="3" name="Title 2">
            <a:extLst>
              <a:ext uri="{FF2B5EF4-FFF2-40B4-BE49-F238E27FC236}">
                <a16:creationId xmlns:a16="http://schemas.microsoft.com/office/drawing/2014/main" id="{A3A60279-3E8A-511E-A51F-B309181982F2}"/>
              </a:ext>
            </a:extLst>
          </p:cNvPr>
          <p:cNvSpPr>
            <a:spLocks noGrp="1"/>
          </p:cNvSpPr>
          <p:nvPr>
            <p:ph type="title"/>
          </p:nvPr>
        </p:nvSpPr>
        <p:spPr/>
        <p:txBody>
          <a:bodyPr/>
          <a:lstStyle/>
          <a:p>
            <a:r>
              <a:rPr lang="en-US" dirty="0"/>
              <a:t>Interview Techniques</a:t>
            </a:r>
          </a:p>
        </p:txBody>
      </p:sp>
    </p:spTree>
    <p:extLst>
      <p:ext uri="{BB962C8B-B14F-4D97-AF65-F5344CB8AC3E}">
        <p14:creationId xmlns:p14="http://schemas.microsoft.com/office/powerpoint/2010/main" val="2901673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8D6820-3AF9-6B36-589B-949F30493C1A}"/>
              </a:ext>
            </a:extLst>
          </p:cNvPr>
          <p:cNvSpPr>
            <a:spLocks noGrp="1"/>
          </p:cNvSpPr>
          <p:nvPr>
            <p:ph idx="1"/>
          </p:nvPr>
        </p:nvSpPr>
        <p:spPr/>
        <p:txBody>
          <a:bodyPr/>
          <a:lstStyle/>
          <a:p>
            <a:pPr marL="0" indent="0">
              <a:buNone/>
            </a:pPr>
            <a:r>
              <a:rPr lang="en-US" dirty="0"/>
              <a:t>Non-Judgmental Approach:</a:t>
            </a:r>
          </a:p>
          <a:p>
            <a:pPr marL="0" indent="0">
              <a:buNone/>
            </a:pPr>
            <a:endParaRPr lang="en-US" dirty="0"/>
          </a:p>
          <a:p>
            <a:pPr lvl="1"/>
            <a:r>
              <a:rPr lang="en-US" dirty="0"/>
              <a:t>Avoid making assumptions or judgments about their experiences or knowledge. </a:t>
            </a:r>
          </a:p>
          <a:p>
            <a:endParaRPr lang="en-US" dirty="0"/>
          </a:p>
        </p:txBody>
      </p:sp>
      <p:sp>
        <p:nvSpPr>
          <p:cNvPr id="3" name="Title 2">
            <a:extLst>
              <a:ext uri="{FF2B5EF4-FFF2-40B4-BE49-F238E27FC236}">
                <a16:creationId xmlns:a16="http://schemas.microsoft.com/office/drawing/2014/main" id="{AF8541D4-ABC3-3B90-432A-6C6E97811D33}"/>
              </a:ext>
            </a:extLst>
          </p:cNvPr>
          <p:cNvSpPr>
            <a:spLocks noGrp="1"/>
          </p:cNvSpPr>
          <p:nvPr>
            <p:ph type="title"/>
          </p:nvPr>
        </p:nvSpPr>
        <p:spPr/>
        <p:txBody>
          <a:bodyPr/>
          <a:lstStyle/>
          <a:p>
            <a:r>
              <a:rPr lang="en-US" dirty="0"/>
              <a:t>Interview Techniques</a:t>
            </a:r>
          </a:p>
        </p:txBody>
      </p:sp>
    </p:spTree>
    <p:extLst>
      <p:ext uri="{BB962C8B-B14F-4D97-AF65-F5344CB8AC3E}">
        <p14:creationId xmlns:p14="http://schemas.microsoft.com/office/powerpoint/2010/main" val="684286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51FFA5-E001-D3A9-29F3-2ECBE3D1CF84}"/>
              </a:ext>
            </a:extLst>
          </p:cNvPr>
          <p:cNvSpPr>
            <a:spLocks noGrp="1"/>
          </p:cNvSpPr>
          <p:nvPr>
            <p:ph idx="1"/>
          </p:nvPr>
        </p:nvSpPr>
        <p:spPr/>
        <p:txBody>
          <a:bodyPr/>
          <a:lstStyle/>
          <a:p>
            <a:pPr marL="0" indent="0">
              <a:buNone/>
            </a:pPr>
            <a:r>
              <a:rPr lang="en-US" sz="3200" dirty="0"/>
              <a:t>Confidentiality:</a:t>
            </a:r>
          </a:p>
          <a:p>
            <a:pPr marL="0" indent="0">
              <a:buNone/>
            </a:pPr>
            <a:endParaRPr lang="en-US" sz="3200" dirty="0"/>
          </a:p>
          <a:p>
            <a:pPr lvl="1"/>
            <a:r>
              <a:rPr lang="en-US" sz="2800" dirty="0"/>
              <a:t>Reassure the veteran that their information will be kept confidential.</a:t>
            </a:r>
          </a:p>
        </p:txBody>
      </p:sp>
      <p:sp>
        <p:nvSpPr>
          <p:cNvPr id="3" name="Title 2">
            <a:extLst>
              <a:ext uri="{FF2B5EF4-FFF2-40B4-BE49-F238E27FC236}">
                <a16:creationId xmlns:a16="http://schemas.microsoft.com/office/drawing/2014/main" id="{76061870-D1BB-89DA-9978-6B64EEFD4929}"/>
              </a:ext>
            </a:extLst>
          </p:cNvPr>
          <p:cNvSpPr>
            <a:spLocks noGrp="1"/>
          </p:cNvSpPr>
          <p:nvPr>
            <p:ph type="title"/>
          </p:nvPr>
        </p:nvSpPr>
        <p:spPr/>
        <p:txBody>
          <a:bodyPr/>
          <a:lstStyle/>
          <a:p>
            <a:r>
              <a:rPr lang="en-US" dirty="0"/>
              <a:t>Interview Techniques</a:t>
            </a:r>
          </a:p>
        </p:txBody>
      </p:sp>
    </p:spTree>
    <p:extLst>
      <p:ext uri="{BB962C8B-B14F-4D97-AF65-F5344CB8AC3E}">
        <p14:creationId xmlns:p14="http://schemas.microsoft.com/office/powerpoint/2010/main" val="875465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E44959-B9A2-4D05-F60C-AF03C46D832A}"/>
              </a:ext>
            </a:extLst>
          </p:cNvPr>
          <p:cNvSpPr>
            <a:spLocks noGrp="1"/>
          </p:cNvSpPr>
          <p:nvPr>
            <p:ph idx="1"/>
          </p:nvPr>
        </p:nvSpPr>
        <p:spPr/>
        <p:txBody>
          <a:bodyPr/>
          <a:lstStyle/>
          <a:p>
            <a:pPr marL="0" indent="0">
              <a:buNone/>
            </a:pPr>
            <a:r>
              <a:rPr lang="en-US" sz="3200" dirty="0"/>
              <a:t>Follow-Up:</a:t>
            </a:r>
          </a:p>
          <a:p>
            <a:pPr marL="0" indent="0">
              <a:buNone/>
            </a:pPr>
            <a:endParaRPr lang="en-US" sz="3200" dirty="0"/>
          </a:p>
          <a:p>
            <a:pPr lvl="1"/>
            <a:r>
              <a:rPr lang="en-US" sz="2800" dirty="0"/>
              <a:t>Provide them with resources and information to help them navigate the VA system. </a:t>
            </a:r>
          </a:p>
          <a:p>
            <a:pPr lvl="1"/>
            <a:endParaRPr lang="en-US" sz="2800" dirty="0"/>
          </a:p>
          <a:p>
            <a:pPr lvl="1"/>
            <a:r>
              <a:rPr lang="en-US" sz="2800" dirty="0"/>
              <a:t>Tell them about the VA claims process from your office, to the Claims office, to the VBA.</a:t>
            </a:r>
          </a:p>
          <a:p>
            <a:pPr marL="0" indent="0">
              <a:buNone/>
            </a:pPr>
            <a:endParaRPr lang="en-US" dirty="0"/>
          </a:p>
        </p:txBody>
      </p:sp>
      <p:sp>
        <p:nvSpPr>
          <p:cNvPr id="3" name="Title 2">
            <a:extLst>
              <a:ext uri="{FF2B5EF4-FFF2-40B4-BE49-F238E27FC236}">
                <a16:creationId xmlns:a16="http://schemas.microsoft.com/office/drawing/2014/main" id="{610DA200-A5CA-5845-B1DB-1CCAE45BD320}"/>
              </a:ext>
            </a:extLst>
          </p:cNvPr>
          <p:cNvSpPr>
            <a:spLocks noGrp="1"/>
          </p:cNvSpPr>
          <p:nvPr>
            <p:ph type="title"/>
          </p:nvPr>
        </p:nvSpPr>
        <p:spPr/>
        <p:txBody>
          <a:bodyPr/>
          <a:lstStyle/>
          <a:p>
            <a:r>
              <a:rPr lang="en-US" dirty="0"/>
              <a:t>Interview Techniques</a:t>
            </a:r>
          </a:p>
        </p:txBody>
      </p:sp>
    </p:spTree>
    <p:extLst>
      <p:ext uri="{BB962C8B-B14F-4D97-AF65-F5344CB8AC3E}">
        <p14:creationId xmlns:p14="http://schemas.microsoft.com/office/powerpoint/2010/main" val="2721326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765F38-DFF0-A03C-70FB-1DE8E965DD8A}"/>
              </a:ext>
            </a:extLst>
          </p:cNvPr>
          <p:cNvSpPr>
            <a:spLocks noGrp="1"/>
          </p:cNvSpPr>
          <p:nvPr>
            <p:ph idx="1"/>
          </p:nvPr>
        </p:nvSpPr>
        <p:spPr/>
        <p:txBody>
          <a:bodyPr>
            <a:normAutofit fontScale="92500" lnSpcReduction="20000"/>
          </a:bodyPr>
          <a:lstStyle/>
          <a:p>
            <a:pPr marL="0" indent="0">
              <a:buNone/>
            </a:pPr>
            <a:r>
              <a:rPr lang="en-US" sz="3200" dirty="0"/>
              <a:t>General:</a:t>
            </a:r>
          </a:p>
          <a:p>
            <a:pPr marL="0" indent="0">
              <a:buNone/>
            </a:pPr>
            <a:endParaRPr lang="en-US" sz="3200" dirty="0"/>
          </a:p>
          <a:p>
            <a:pPr marL="457200" lvl="1" indent="0">
              <a:buNone/>
            </a:pPr>
            <a:r>
              <a:rPr lang="en-US" sz="2800" dirty="0"/>
              <a:t>• "Can you tell me a little about your service in the military?" </a:t>
            </a:r>
          </a:p>
          <a:p>
            <a:pPr marL="457200" lvl="1" indent="0">
              <a:buNone/>
            </a:pPr>
            <a:endParaRPr lang="en-US" sz="2800" dirty="0"/>
          </a:p>
          <a:p>
            <a:pPr marL="457200" lvl="1" indent="0">
              <a:buNone/>
            </a:pPr>
            <a:r>
              <a:rPr lang="en-US" sz="2800" dirty="0"/>
              <a:t>• "What branch of service did you serve in?" </a:t>
            </a:r>
          </a:p>
          <a:p>
            <a:pPr marL="457200" lvl="1" indent="0">
              <a:buNone/>
            </a:pPr>
            <a:endParaRPr lang="en-US" sz="2800" dirty="0"/>
          </a:p>
          <a:p>
            <a:pPr marL="457200" lvl="1" indent="0">
              <a:buNone/>
            </a:pPr>
            <a:r>
              <a:rPr lang="en-US" sz="2800" dirty="0"/>
              <a:t>• "What was your role or job in the military?" </a:t>
            </a:r>
          </a:p>
          <a:p>
            <a:pPr marL="457200" lvl="1" indent="0">
              <a:buNone/>
            </a:pPr>
            <a:endParaRPr lang="en-US" sz="2800" dirty="0"/>
          </a:p>
          <a:p>
            <a:pPr marL="457200" lvl="1" indent="0">
              <a:buNone/>
            </a:pPr>
            <a:r>
              <a:rPr lang="en-US" sz="2800" dirty="0"/>
              <a:t>• "Do you have any health conditions or disabilities that you believe are related to your service?" </a:t>
            </a:r>
          </a:p>
          <a:p>
            <a:pPr marL="457200" lvl="1" indent="0">
              <a:buNone/>
            </a:pPr>
            <a:endParaRPr lang="en-US" sz="2800" dirty="0"/>
          </a:p>
          <a:p>
            <a:pPr marL="457200" lvl="1" indent="0">
              <a:buNone/>
            </a:pPr>
            <a:r>
              <a:rPr lang="en-US" sz="2800" dirty="0"/>
              <a:t>• "Are you aware of the benefits available to veterans through the VA?" </a:t>
            </a:r>
          </a:p>
          <a:p>
            <a:endParaRPr lang="en-US" dirty="0"/>
          </a:p>
        </p:txBody>
      </p:sp>
      <p:sp>
        <p:nvSpPr>
          <p:cNvPr id="3" name="Title 2">
            <a:extLst>
              <a:ext uri="{FF2B5EF4-FFF2-40B4-BE49-F238E27FC236}">
                <a16:creationId xmlns:a16="http://schemas.microsoft.com/office/drawing/2014/main" id="{4B9375E2-861F-165D-B337-C43A8BE9BC4C}"/>
              </a:ext>
            </a:extLst>
          </p:cNvPr>
          <p:cNvSpPr>
            <a:spLocks noGrp="1"/>
          </p:cNvSpPr>
          <p:nvPr>
            <p:ph type="title"/>
          </p:nvPr>
        </p:nvSpPr>
        <p:spPr/>
        <p:txBody>
          <a:bodyPr/>
          <a:lstStyle/>
          <a:p>
            <a:r>
              <a:rPr lang="en-US" dirty="0"/>
              <a:t>Sample Interview Questions</a:t>
            </a:r>
          </a:p>
        </p:txBody>
      </p:sp>
    </p:spTree>
    <p:extLst>
      <p:ext uri="{BB962C8B-B14F-4D97-AF65-F5344CB8AC3E}">
        <p14:creationId xmlns:p14="http://schemas.microsoft.com/office/powerpoint/2010/main" val="3111737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E01EB-950B-68A2-0792-A8E480074BAC}"/>
              </a:ext>
            </a:extLst>
          </p:cNvPr>
          <p:cNvSpPr>
            <a:spLocks noGrp="1"/>
          </p:cNvSpPr>
          <p:nvPr>
            <p:ph idx="1"/>
          </p:nvPr>
        </p:nvSpPr>
        <p:spPr/>
        <p:txBody>
          <a:bodyPr/>
          <a:lstStyle/>
          <a:p>
            <a:pPr marL="0" indent="0">
              <a:buNone/>
            </a:pPr>
            <a:r>
              <a:rPr lang="en-US" sz="3200" dirty="0"/>
              <a:t>Specific to Benefits:</a:t>
            </a:r>
          </a:p>
          <a:p>
            <a:pPr marL="0" indent="0">
              <a:buNone/>
            </a:pPr>
            <a:endParaRPr lang="en-US" sz="3200" dirty="0"/>
          </a:p>
          <a:p>
            <a:pPr marL="457200" lvl="1" indent="0">
              <a:buNone/>
            </a:pPr>
            <a:r>
              <a:rPr lang="en-US" sz="2800" dirty="0"/>
              <a:t>• "Have you applied for any VA benefits before?" </a:t>
            </a:r>
          </a:p>
          <a:p>
            <a:pPr marL="457200" lvl="1" indent="0">
              <a:buNone/>
            </a:pPr>
            <a:endParaRPr lang="en-US" sz="2800" dirty="0"/>
          </a:p>
          <a:p>
            <a:pPr marL="457200" lvl="1" indent="0">
              <a:buNone/>
            </a:pPr>
            <a:r>
              <a:rPr lang="en-US" sz="2800" dirty="0"/>
              <a:t>• "What kind of benefits are you interested in learning more about?" </a:t>
            </a:r>
          </a:p>
          <a:p>
            <a:pPr marL="457200" lvl="1" indent="0">
              <a:buNone/>
            </a:pPr>
            <a:endParaRPr lang="en-US" sz="2800" dirty="0"/>
          </a:p>
          <a:p>
            <a:pPr marL="457200" lvl="1" indent="0">
              <a:buNone/>
            </a:pPr>
            <a:r>
              <a:rPr lang="en-US" sz="2800" dirty="0"/>
              <a:t>• "Have you had any experience with the VA application process?" </a:t>
            </a:r>
          </a:p>
          <a:p>
            <a:pPr marL="457200" lvl="1" indent="0">
              <a:buNone/>
            </a:pPr>
            <a:endParaRPr lang="en-US" sz="2800" dirty="0"/>
          </a:p>
          <a:p>
            <a:pPr marL="457200" lvl="1" indent="0">
              <a:buNone/>
            </a:pPr>
            <a:r>
              <a:rPr lang="en-US" sz="2800" dirty="0"/>
              <a:t>• "Are there any barriers you foresee in accessing VA benefits?" </a:t>
            </a:r>
          </a:p>
          <a:p>
            <a:endParaRPr lang="en-US" dirty="0"/>
          </a:p>
        </p:txBody>
      </p:sp>
      <p:sp>
        <p:nvSpPr>
          <p:cNvPr id="3" name="Title 2">
            <a:extLst>
              <a:ext uri="{FF2B5EF4-FFF2-40B4-BE49-F238E27FC236}">
                <a16:creationId xmlns:a16="http://schemas.microsoft.com/office/drawing/2014/main" id="{82E1F8A5-7752-493D-4975-02BDB286E29B}"/>
              </a:ext>
            </a:extLst>
          </p:cNvPr>
          <p:cNvSpPr>
            <a:spLocks noGrp="1"/>
          </p:cNvSpPr>
          <p:nvPr>
            <p:ph type="title"/>
          </p:nvPr>
        </p:nvSpPr>
        <p:spPr/>
        <p:txBody>
          <a:bodyPr/>
          <a:lstStyle/>
          <a:p>
            <a:r>
              <a:rPr lang="en-US" dirty="0"/>
              <a:t>Sample Interview Questions</a:t>
            </a:r>
          </a:p>
        </p:txBody>
      </p:sp>
    </p:spTree>
    <p:extLst>
      <p:ext uri="{BB962C8B-B14F-4D97-AF65-F5344CB8AC3E}">
        <p14:creationId xmlns:p14="http://schemas.microsoft.com/office/powerpoint/2010/main" val="3723442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B9E79-1570-EFC6-1FBF-5B13B3F1CAE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072411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FE2250-4A19-3FAD-4C74-3CDC54CE217C}"/>
              </a:ext>
            </a:extLst>
          </p:cNvPr>
          <p:cNvSpPr>
            <a:spLocks noGrp="1"/>
          </p:cNvSpPr>
          <p:nvPr>
            <p:ph idx="1"/>
          </p:nvPr>
        </p:nvSpPr>
        <p:spPr/>
        <p:txBody>
          <a:bodyPr/>
          <a:lstStyle/>
          <a:p>
            <a:r>
              <a:rPr lang="en-US" dirty="0"/>
              <a:t>Preparation</a:t>
            </a:r>
          </a:p>
          <a:p>
            <a:r>
              <a:rPr lang="en-US" dirty="0"/>
              <a:t>Interview Structure</a:t>
            </a:r>
          </a:p>
          <a:p>
            <a:r>
              <a:rPr lang="en-US" dirty="0"/>
              <a:t>Interview Techniques</a:t>
            </a:r>
          </a:p>
          <a:p>
            <a:r>
              <a:rPr lang="en-US" dirty="0"/>
              <a:t>Sample Interview Questions</a:t>
            </a:r>
          </a:p>
        </p:txBody>
      </p:sp>
      <p:sp>
        <p:nvSpPr>
          <p:cNvPr id="3" name="Title 2">
            <a:extLst>
              <a:ext uri="{FF2B5EF4-FFF2-40B4-BE49-F238E27FC236}">
                <a16:creationId xmlns:a16="http://schemas.microsoft.com/office/drawing/2014/main" id="{E9A4F5D6-DAC6-E4BA-257F-92524966A5B8}"/>
              </a:ext>
            </a:extLst>
          </p:cNvPr>
          <p:cNvSpPr>
            <a:spLocks noGrp="1"/>
          </p:cNvSpPr>
          <p:nvPr>
            <p:ph type="title"/>
          </p:nvPr>
        </p:nvSpPr>
        <p:spPr/>
        <p:txBody>
          <a:bodyPr/>
          <a:lstStyle/>
          <a:p>
            <a:r>
              <a:rPr lang="en-US" dirty="0"/>
              <a:t>Course Topics</a:t>
            </a:r>
          </a:p>
        </p:txBody>
      </p:sp>
    </p:spTree>
    <p:extLst>
      <p:ext uri="{BB962C8B-B14F-4D97-AF65-F5344CB8AC3E}">
        <p14:creationId xmlns:p14="http://schemas.microsoft.com/office/powerpoint/2010/main" val="2249072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EEF93A-335D-2504-985E-AAEB37A04351}"/>
              </a:ext>
            </a:extLst>
          </p:cNvPr>
          <p:cNvSpPr>
            <a:spLocks noGrp="1"/>
          </p:cNvSpPr>
          <p:nvPr>
            <p:ph idx="1"/>
          </p:nvPr>
        </p:nvSpPr>
        <p:spPr/>
        <p:txBody>
          <a:bodyPr/>
          <a:lstStyle/>
          <a:p>
            <a:pPr marL="0" indent="0">
              <a:buNone/>
            </a:pPr>
            <a:r>
              <a:rPr lang="en-US" dirty="0"/>
              <a:t>Research VA Benefits:</a:t>
            </a:r>
          </a:p>
          <a:p>
            <a:endParaRPr lang="en-US" dirty="0"/>
          </a:p>
          <a:p>
            <a:pPr lvl="1"/>
            <a:r>
              <a:rPr lang="en-US" dirty="0"/>
              <a:t>Familiarize yourself with the different types of VA benefits, eligibility requirements, and the application process.</a:t>
            </a:r>
          </a:p>
          <a:p>
            <a:endParaRPr lang="en-US" dirty="0"/>
          </a:p>
          <a:p>
            <a:pPr marL="0" indent="0">
              <a:buNone/>
            </a:pPr>
            <a:endParaRPr lang="en-US" dirty="0"/>
          </a:p>
        </p:txBody>
      </p:sp>
      <p:sp>
        <p:nvSpPr>
          <p:cNvPr id="3" name="Title 2">
            <a:extLst>
              <a:ext uri="{FF2B5EF4-FFF2-40B4-BE49-F238E27FC236}">
                <a16:creationId xmlns:a16="http://schemas.microsoft.com/office/drawing/2014/main" id="{3A4B1519-2D94-4FF4-27D9-F36A7C5754C1}"/>
              </a:ext>
            </a:extLst>
          </p:cNvPr>
          <p:cNvSpPr>
            <a:spLocks noGrp="1"/>
          </p:cNvSpPr>
          <p:nvPr>
            <p:ph type="title"/>
          </p:nvPr>
        </p:nvSpPr>
        <p:spPr/>
        <p:txBody>
          <a:bodyPr/>
          <a:lstStyle/>
          <a:p>
            <a:r>
              <a:rPr lang="en-US" dirty="0"/>
              <a:t>Preparation</a:t>
            </a:r>
          </a:p>
        </p:txBody>
      </p:sp>
    </p:spTree>
    <p:extLst>
      <p:ext uri="{BB962C8B-B14F-4D97-AF65-F5344CB8AC3E}">
        <p14:creationId xmlns:p14="http://schemas.microsoft.com/office/powerpoint/2010/main" val="1551184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110AF7-4EBB-684F-D08E-AAA1E8B0329B}"/>
              </a:ext>
            </a:extLst>
          </p:cNvPr>
          <p:cNvSpPr>
            <a:spLocks noGrp="1"/>
          </p:cNvSpPr>
          <p:nvPr>
            <p:ph idx="1"/>
          </p:nvPr>
        </p:nvSpPr>
        <p:spPr/>
        <p:txBody>
          <a:bodyPr/>
          <a:lstStyle/>
          <a:p>
            <a:pPr marL="0" indent="0">
              <a:buNone/>
            </a:pPr>
            <a:r>
              <a:rPr lang="en-US" dirty="0"/>
              <a:t>Review Interview Questions:</a:t>
            </a:r>
          </a:p>
          <a:p>
            <a:endParaRPr lang="en-US" dirty="0"/>
          </a:p>
          <a:p>
            <a:pPr lvl="1"/>
            <a:r>
              <a:rPr lang="en-US" dirty="0"/>
              <a:t>Prepare a list of open-ended questions to guide the conversation, but be flexible and open to follow-up questions.</a:t>
            </a:r>
          </a:p>
        </p:txBody>
      </p:sp>
      <p:sp>
        <p:nvSpPr>
          <p:cNvPr id="3" name="Title 2">
            <a:extLst>
              <a:ext uri="{FF2B5EF4-FFF2-40B4-BE49-F238E27FC236}">
                <a16:creationId xmlns:a16="http://schemas.microsoft.com/office/drawing/2014/main" id="{39FEA5E8-31B2-9A08-6F36-41276D2A3BAB}"/>
              </a:ext>
            </a:extLst>
          </p:cNvPr>
          <p:cNvSpPr>
            <a:spLocks noGrp="1"/>
          </p:cNvSpPr>
          <p:nvPr>
            <p:ph type="title"/>
          </p:nvPr>
        </p:nvSpPr>
        <p:spPr/>
        <p:txBody>
          <a:bodyPr/>
          <a:lstStyle/>
          <a:p>
            <a:r>
              <a:rPr lang="en-US" dirty="0"/>
              <a:t>Preparation</a:t>
            </a:r>
          </a:p>
        </p:txBody>
      </p:sp>
    </p:spTree>
    <p:extLst>
      <p:ext uri="{BB962C8B-B14F-4D97-AF65-F5344CB8AC3E}">
        <p14:creationId xmlns:p14="http://schemas.microsoft.com/office/powerpoint/2010/main" val="745072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CA4883-5B71-9484-1352-AE724815B996}"/>
              </a:ext>
            </a:extLst>
          </p:cNvPr>
          <p:cNvSpPr>
            <a:spLocks noGrp="1"/>
          </p:cNvSpPr>
          <p:nvPr>
            <p:ph idx="1"/>
          </p:nvPr>
        </p:nvSpPr>
        <p:spPr/>
        <p:txBody>
          <a:bodyPr/>
          <a:lstStyle/>
          <a:p>
            <a:pPr marL="0" indent="0">
              <a:buNone/>
            </a:pPr>
            <a:r>
              <a:rPr lang="en-US" dirty="0"/>
              <a:t>Establish Rapport:</a:t>
            </a:r>
          </a:p>
          <a:p>
            <a:endParaRPr lang="en-US" dirty="0"/>
          </a:p>
          <a:p>
            <a:pPr lvl="1"/>
            <a:r>
              <a:rPr lang="en-US" dirty="0"/>
              <a:t>Start with a brief introduction and explain the purpose of the interview, emphasizing that it’s a confidential and supportive process.</a:t>
            </a:r>
          </a:p>
        </p:txBody>
      </p:sp>
      <p:sp>
        <p:nvSpPr>
          <p:cNvPr id="3" name="Title 2">
            <a:extLst>
              <a:ext uri="{FF2B5EF4-FFF2-40B4-BE49-F238E27FC236}">
                <a16:creationId xmlns:a16="http://schemas.microsoft.com/office/drawing/2014/main" id="{EA02B67C-47B4-18BA-AF9F-478A6DE04C1C}"/>
              </a:ext>
            </a:extLst>
          </p:cNvPr>
          <p:cNvSpPr>
            <a:spLocks noGrp="1"/>
          </p:cNvSpPr>
          <p:nvPr>
            <p:ph type="title"/>
          </p:nvPr>
        </p:nvSpPr>
        <p:spPr/>
        <p:txBody>
          <a:bodyPr/>
          <a:lstStyle/>
          <a:p>
            <a:r>
              <a:rPr lang="en-US" dirty="0"/>
              <a:t>Preparation</a:t>
            </a:r>
          </a:p>
        </p:txBody>
      </p:sp>
    </p:spTree>
    <p:extLst>
      <p:ext uri="{BB962C8B-B14F-4D97-AF65-F5344CB8AC3E}">
        <p14:creationId xmlns:p14="http://schemas.microsoft.com/office/powerpoint/2010/main" val="1662468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12BA8B4-705F-A77B-E5F9-1925CED5D63B}"/>
              </a:ext>
            </a:extLst>
          </p:cNvPr>
          <p:cNvSpPr>
            <a:spLocks noGrp="1"/>
          </p:cNvSpPr>
          <p:nvPr>
            <p:ph idx="1"/>
          </p:nvPr>
        </p:nvSpPr>
        <p:spPr/>
        <p:txBody>
          <a:bodyPr/>
          <a:lstStyle/>
          <a:p>
            <a:pPr marL="0" lvl="0" indent="0">
              <a:buNone/>
              <a:defRPr/>
            </a:pPr>
            <a:r>
              <a:rPr lang="en-US" dirty="0">
                <a:solidFill>
                  <a:prstClr val="black"/>
                </a:solidFill>
              </a:rPr>
              <a:t>Biographical Information:</a:t>
            </a:r>
          </a:p>
          <a:p>
            <a:pPr marL="0" lvl="0" indent="0">
              <a:buNone/>
              <a:defRPr/>
            </a:pPr>
            <a:endParaRPr lang="en-US" dirty="0">
              <a:solidFill>
                <a:prstClr val="black"/>
              </a:solidFill>
            </a:endParaRPr>
          </a:p>
          <a:p>
            <a:pPr marL="457200" lvl="1" indent="0">
              <a:buNone/>
              <a:defRPr/>
            </a:pPr>
            <a:r>
              <a:rPr lang="en-US" dirty="0">
                <a:solidFill>
                  <a:prstClr val="black"/>
                </a:solidFill>
              </a:rPr>
              <a:t>• Service History: Ask about their branch of service, dates of service, and any deployments or combat experiences. </a:t>
            </a:r>
          </a:p>
          <a:p>
            <a:pPr marL="457200" lvl="1" indent="0">
              <a:buNone/>
              <a:defRPr/>
            </a:pPr>
            <a:endParaRPr lang="en-US" dirty="0">
              <a:solidFill>
                <a:prstClr val="black"/>
              </a:solidFill>
            </a:endParaRPr>
          </a:p>
          <a:p>
            <a:pPr marL="457200" lvl="1" indent="0">
              <a:buNone/>
              <a:defRPr/>
            </a:pPr>
            <a:r>
              <a:rPr lang="en-US" dirty="0">
                <a:solidFill>
                  <a:prstClr val="black"/>
                </a:solidFill>
              </a:rPr>
              <a:t>• Military Occupational Specialty (MOS): Understand their role and responsibilities within the military. </a:t>
            </a:r>
          </a:p>
          <a:p>
            <a:pPr marL="457200" lvl="1" indent="0">
              <a:buNone/>
              <a:defRPr/>
            </a:pPr>
            <a:endParaRPr lang="en-US" dirty="0">
              <a:solidFill>
                <a:prstClr val="black"/>
              </a:solidFill>
            </a:endParaRPr>
          </a:p>
          <a:p>
            <a:pPr marL="457200" lvl="1" indent="0">
              <a:buNone/>
              <a:defRPr/>
            </a:pPr>
            <a:r>
              <a:rPr lang="en-US" dirty="0">
                <a:solidFill>
                  <a:prstClr val="black"/>
                </a:solidFill>
              </a:rPr>
              <a:t>• Discharge Status: Inquire about their discharge type (honorable, etc.) as this can impact eligibility. </a:t>
            </a:r>
          </a:p>
        </p:txBody>
      </p:sp>
      <p:sp>
        <p:nvSpPr>
          <p:cNvPr id="3" name="Title 2">
            <a:extLst>
              <a:ext uri="{FF2B5EF4-FFF2-40B4-BE49-F238E27FC236}">
                <a16:creationId xmlns:a16="http://schemas.microsoft.com/office/drawing/2014/main" id="{D7582E24-8CAB-E238-8D99-D17141B73B09}"/>
              </a:ext>
            </a:extLst>
          </p:cNvPr>
          <p:cNvSpPr>
            <a:spLocks noGrp="1"/>
          </p:cNvSpPr>
          <p:nvPr>
            <p:ph type="title"/>
          </p:nvPr>
        </p:nvSpPr>
        <p:spPr/>
        <p:txBody>
          <a:bodyPr/>
          <a:lstStyle/>
          <a:p>
            <a:r>
              <a:rPr lang="en-US" dirty="0"/>
              <a:t>Interview Structure</a:t>
            </a:r>
          </a:p>
        </p:txBody>
      </p:sp>
    </p:spTree>
    <p:extLst>
      <p:ext uri="{BB962C8B-B14F-4D97-AF65-F5344CB8AC3E}">
        <p14:creationId xmlns:p14="http://schemas.microsoft.com/office/powerpoint/2010/main" val="1496041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FC90C3-A4FA-1995-8D3F-592B25C8C1DC}"/>
              </a:ext>
            </a:extLst>
          </p:cNvPr>
          <p:cNvSpPr>
            <a:spLocks noGrp="1"/>
          </p:cNvSpPr>
          <p:nvPr>
            <p:ph idx="1"/>
          </p:nvPr>
        </p:nvSpPr>
        <p:spPr/>
        <p:txBody>
          <a:bodyPr/>
          <a:lstStyle/>
          <a:p>
            <a:pPr marL="0" lvl="0" indent="0">
              <a:buNone/>
              <a:defRPr/>
            </a:pPr>
            <a:r>
              <a:rPr lang="en-US" dirty="0">
                <a:solidFill>
                  <a:prstClr val="black"/>
                </a:solidFill>
              </a:rPr>
              <a:t>Health Conditions and Disabilities:</a:t>
            </a:r>
          </a:p>
          <a:p>
            <a:pPr marL="0" lvl="0" indent="0">
              <a:buNone/>
              <a:defRPr/>
            </a:pPr>
            <a:endParaRPr lang="en-US" dirty="0">
              <a:solidFill>
                <a:prstClr val="black"/>
              </a:solidFill>
            </a:endParaRPr>
          </a:p>
          <a:p>
            <a:pPr marL="457200" lvl="1" indent="0">
              <a:buNone/>
              <a:defRPr/>
            </a:pPr>
            <a:r>
              <a:rPr lang="en-US" dirty="0">
                <a:solidFill>
                  <a:prstClr val="black"/>
                </a:solidFill>
              </a:rPr>
              <a:t>• Service-Related Conditions: Ask about any health conditions or disabilities they believe are related to their military service. </a:t>
            </a:r>
          </a:p>
          <a:p>
            <a:pPr marL="457200" lvl="1" indent="0">
              <a:buNone/>
              <a:defRPr/>
            </a:pPr>
            <a:endParaRPr lang="en-US" dirty="0">
              <a:solidFill>
                <a:prstClr val="black"/>
              </a:solidFill>
            </a:endParaRPr>
          </a:p>
          <a:p>
            <a:pPr marL="457200" lvl="1" indent="0">
              <a:buNone/>
              <a:defRPr/>
            </a:pPr>
            <a:r>
              <a:rPr lang="en-US" dirty="0">
                <a:solidFill>
                  <a:prstClr val="black"/>
                </a:solidFill>
              </a:rPr>
              <a:t>• Symptoms and Impact: Explore the symptoms of their conditions and how they impact their daily life. </a:t>
            </a:r>
          </a:p>
          <a:p>
            <a:pPr marL="457200" lvl="1" indent="0">
              <a:buNone/>
              <a:defRPr/>
            </a:pPr>
            <a:endParaRPr lang="en-US" dirty="0">
              <a:solidFill>
                <a:prstClr val="black"/>
              </a:solidFill>
            </a:endParaRPr>
          </a:p>
          <a:p>
            <a:pPr marL="457200" lvl="1" indent="0">
              <a:buNone/>
              <a:defRPr/>
            </a:pPr>
            <a:r>
              <a:rPr lang="en-US" dirty="0">
                <a:solidFill>
                  <a:prstClr val="black"/>
                </a:solidFill>
              </a:rPr>
              <a:t>• Treatment History: Inquire about any medical treatments or therapies they have received. </a:t>
            </a:r>
          </a:p>
          <a:p>
            <a:endParaRPr lang="en-US" dirty="0"/>
          </a:p>
        </p:txBody>
      </p:sp>
      <p:sp>
        <p:nvSpPr>
          <p:cNvPr id="3" name="Title 2">
            <a:extLst>
              <a:ext uri="{FF2B5EF4-FFF2-40B4-BE49-F238E27FC236}">
                <a16:creationId xmlns:a16="http://schemas.microsoft.com/office/drawing/2014/main" id="{7F2BF7BB-8527-F227-8183-DE5CDAA2E328}"/>
              </a:ext>
            </a:extLst>
          </p:cNvPr>
          <p:cNvSpPr>
            <a:spLocks noGrp="1"/>
          </p:cNvSpPr>
          <p:nvPr>
            <p:ph type="title"/>
          </p:nvPr>
        </p:nvSpPr>
        <p:spPr/>
        <p:txBody>
          <a:bodyPr/>
          <a:lstStyle/>
          <a:p>
            <a:r>
              <a:rPr lang="en-US" dirty="0"/>
              <a:t>Interview Structure</a:t>
            </a:r>
          </a:p>
        </p:txBody>
      </p:sp>
    </p:spTree>
    <p:extLst>
      <p:ext uri="{BB962C8B-B14F-4D97-AF65-F5344CB8AC3E}">
        <p14:creationId xmlns:p14="http://schemas.microsoft.com/office/powerpoint/2010/main" val="3785301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C1B221-501C-DADE-6F2A-F39FEA65EBC8}"/>
              </a:ext>
            </a:extLst>
          </p:cNvPr>
          <p:cNvSpPr>
            <a:spLocks noGrp="1"/>
          </p:cNvSpPr>
          <p:nvPr>
            <p:ph idx="1"/>
          </p:nvPr>
        </p:nvSpPr>
        <p:spPr/>
        <p:txBody>
          <a:bodyPr/>
          <a:lstStyle/>
          <a:p>
            <a:pPr marL="0" lvl="0" indent="0">
              <a:buNone/>
              <a:defRPr/>
            </a:pPr>
            <a:r>
              <a:rPr lang="en-US" dirty="0">
                <a:solidFill>
                  <a:prstClr val="black"/>
                </a:solidFill>
              </a:rPr>
              <a:t>VA Benefits Knowledge:</a:t>
            </a:r>
          </a:p>
          <a:p>
            <a:pPr marL="0" lvl="0" indent="0">
              <a:buNone/>
              <a:defRPr/>
            </a:pPr>
            <a:endParaRPr lang="en-US" dirty="0">
              <a:solidFill>
                <a:prstClr val="black"/>
              </a:solidFill>
            </a:endParaRPr>
          </a:p>
          <a:p>
            <a:pPr marL="457200" lvl="1" indent="0">
              <a:buNone/>
              <a:defRPr/>
            </a:pPr>
            <a:r>
              <a:rPr lang="en-US" dirty="0">
                <a:solidFill>
                  <a:prstClr val="black"/>
                </a:solidFill>
              </a:rPr>
              <a:t>• Awareness of Benefits: Ask about their knowledge of VA benefits, such as healthcare, disability compensation, education, and housing assistance.</a:t>
            </a:r>
          </a:p>
          <a:p>
            <a:pPr marL="457200" lvl="1" indent="0">
              <a:buNone/>
              <a:defRPr/>
            </a:pPr>
            <a:r>
              <a:rPr lang="en-US" dirty="0">
                <a:solidFill>
                  <a:prstClr val="black"/>
                </a:solidFill>
              </a:rPr>
              <a:t> </a:t>
            </a:r>
          </a:p>
          <a:p>
            <a:pPr marL="457200" lvl="1" indent="0">
              <a:buNone/>
              <a:defRPr/>
            </a:pPr>
            <a:r>
              <a:rPr lang="en-US" dirty="0">
                <a:solidFill>
                  <a:prstClr val="black"/>
                </a:solidFill>
              </a:rPr>
              <a:t>• Application Process: Inquire about their experience with the VA application process, if any. </a:t>
            </a:r>
          </a:p>
          <a:p>
            <a:pPr marL="457200" lvl="1" indent="0">
              <a:buNone/>
              <a:defRPr/>
            </a:pPr>
            <a:endParaRPr lang="en-US" dirty="0">
              <a:solidFill>
                <a:prstClr val="black"/>
              </a:solidFill>
            </a:endParaRPr>
          </a:p>
          <a:p>
            <a:pPr marL="457200" lvl="1" indent="0">
              <a:buNone/>
              <a:defRPr/>
            </a:pPr>
            <a:r>
              <a:rPr lang="en-US" dirty="0">
                <a:solidFill>
                  <a:prstClr val="black"/>
                </a:solidFill>
              </a:rPr>
              <a:t>• Barriers to Seeking Benefits: Explore any perceived barriers to accessing VA benefits, such as lack of knowledge, fear of the process, or transportation issues. </a:t>
            </a:r>
          </a:p>
          <a:p>
            <a:endParaRPr lang="en-US" dirty="0"/>
          </a:p>
        </p:txBody>
      </p:sp>
      <p:sp>
        <p:nvSpPr>
          <p:cNvPr id="3" name="Title 2">
            <a:extLst>
              <a:ext uri="{FF2B5EF4-FFF2-40B4-BE49-F238E27FC236}">
                <a16:creationId xmlns:a16="http://schemas.microsoft.com/office/drawing/2014/main" id="{42526485-FDED-7CDE-F116-CD12A357BAB0}"/>
              </a:ext>
            </a:extLst>
          </p:cNvPr>
          <p:cNvSpPr>
            <a:spLocks noGrp="1"/>
          </p:cNvSpPr>
          <p:nvPr>
            <p:ph type="title"/>
          </p:nvPr>
        </p:nvSpPr>
        <p:spPr/>
        <p:txBody>
          <a:bodyPr/>
          <a:lstStyle/>
          <a:p>
            <a:r>
              <a:rPr lang="en-US" dirty="0"/>
              <a:t>Interview Structure</a:t>
            </a:r>
          </a:p>
        </p:txBody>
      </p:sp>
    </p:spTree>
    <p:extLst>
      <p:ext uri="{BB962C8B-B14F-4D97-AF65-F5344CB8AC3E}">
        <p14:creationId xmlns:p14="http://schemas.microsoft.com/office/powerpoint/2010/main" val="863844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740B6F-D43B-8EAC-D5D8-6513DEBD1A0E}"/>
              </a:ext>
            </a:extLst>
          </p:cNvPr>
          <p:cNvSpPr>
            <a:spLocks noGrp="1"/>
          </p:cNvSpPr>
          <p:nvPr>
            <p:ph idx="1"/>
          </p:nvPr>
        </p:nvSpPr>
        <p:spPr/>
        <p:txBody>
          <a:bodyPr/>
          <a:lstStyle/>
          <a:p>
            <a:pPr marL="0" lvl="0" indent="0">
              <a:buNone/>
              <a:defRPr/>
            </a:pPr>
            <a:r>
              <a:rPr lang="en-US" dirty="0">
                <a:solidFill>
                  <a:prstClr val="black"/>
                </a:solidFill>
              </a:rPr>
              <a:t>Future Goals and Needs:</a:t>
            </a:r>
          </a:p>
          <a:p>
            <a:pPr marL="0" lvl="0" indent="0">
              <a:buNone/>
              <a:defRPr/>
            </a:pPr>
            <a:endParaRPr lang="en-US" dirty="0">
              <a:solidFill>
                <a:prstClr val="black"/>
              </a:solidFill>
            </a:endParaRPr>
          </a:p>
          <a:p>
            <a:pPr marL="457200" lvl="1" indent="0">
              <a:buNone/>
              <a:defRPr/>
            </a:pPr>
            <a:r>
              <a:rPr lang="en-US" dirty="0">
                <a:solidFill>
                  <a:prstClr val="black"/>
                </a:solidFill>
              </a:rPr>
              <a:t>• Long-Term Goals: Discuss their hopes and aspirations for the future. </a:t>
            </a:r>
          </a:p>
          <a:p>
            <a:pPr marL="457200" lvl="1" indent="0">
              <a:buNone/>
              <a:defRPr/>
            </a:pPr>
            <a:endParaRPr lang="en-US" dirty="0">
              <a:solidFill>
                <a:prstClr val="black"/>
              </a:solidFill>
            </a:endParaRPr>
          </a:p>
          <a:p>
            <a:pPr marL="457200" lvl="1" indent="0">
              <a:buNone/>
              <a:defRPr/>
            </a:pPr>
            <a:r>
              <a:rPr lang="en-US" dirty="0">
                <a:solidFill>
                  <a:prstClr val="black"/>
                </a:solidFill>
              </a:rPr>
              <a:t>• Support Needs: Identify any specific support needs they may have, such as financial assistance, housing, or employment services. </a:t>
            </a:r>
          </a:p>
          <a:p>
            <a:endParaRPr lang="en-US" dirty="0"/>
          </a:p>
        </p:txBody>
      </p:sp>
      <p:sp>
        <p:nvSpPr>
          <p:cNvPr id="3" name="Title 2">
            <a:extLst>
              <a:ext uri="{FF2B5EF4-FFF2-40B4-BE49-F238E27FC236}">
                <a16:creationId xmlns:a16="http://schemas.microsoft.com/office/drawing/2014/main" id="{70E0D026-133C-7F5E-14D0-1A3268B80B61}"/>
              </a:ext>
            </a:extLst>
          </p:cNvPr>
          <p:cNvSpPr>
            <a:spLocks noGrp="1"/>
          </p:cNvSpPr>
          <p:nvPr>
            <p:ph type="title"/>
          </p:nvPr>
        </p:nvSpPr>
        <p:spPr/>
        <p:txBody>
          <a:bodyPr/>
          <a:lstStyle/>
          <a:p>
            <a:r>
              <a:rPr lang="en-US" dirty="0"/>
              <a:t>Interview Structure</a:t>
            </a:r>
          </a:p>
        </p:txBody>
      </p:sp>
    </p:spTree>
    <p:extLst>
      <p:ext uri="{BB962C8B-B14F-4D97-AF65-F5344CB8AC3E}">
        <p14:creationId xmlns:p14="http://schemas.microsoft.com/office/powerpoint/2010/main" val="2641141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1534</TotalTime>
  <Words>954</Words>
  <Application>Microsoft Office PowerPoint</Application>
  <PresentationFormat>Widescreen</PresentationFormat>
  <Paragraphs>117</Paragraphs>
  <Slides>17</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Calibri Light</vt:lpstr>
      <vt:lpstr>Office Theme</vt:lpstr>
      <vt:lpstr>1_Custom Design</vt:lpstr>
      <vt:lpstr>Interviewing</vt:lpstr>
      <vt:lpstr>Course Topics</vt:lpstr>
      <vt:lpstr>Preparation</vt:lpstr>
      <vt:lpstr>Preparation</vt:lpstr>
      <vt:lpstr>Preparation</vt:lpstr>
      <vt:lpstr>Interview Structure</vt:lpstr>
      <vt:lpstr>Interview Structure</vt:lpstr>
      <vt:lpstr>Interview Structure</vt:lpstr>
      <vt:lpstr>Interview Structure</vt:lpstr>
      <vt:lpstr>Interview Techniques</vt:lpstr>
      <vt:lpstr>Interview Techniques</vt:lpstr>
      <vt:lpstr>Interview Techniques</vt:lpstr>
      <vt:lpstr>Interview Techniques</vt:lpstr>
      <vt:lpstr>Interview Techniques</vt:lpstr>
      <vt:lpstr>Sample Interview Questions</vt:lpstr>
      <vt:lpstr>Sample Interview Questions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DJ Montreal</dc:creator>
  <cp:lastModifiedBy>Montreal, DJ</cp:lastModifiedBy>
  <cp:revision>6</cp:revision>
  <dcterms:created xsi:type="dcterms:W3CDTF">2024-02-20T00:25:13Z</dcterms:created>
  <dcterms:modified xsi:type="dcterms:W3CDTF">2025-08-29T16:35:39Z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3b1a8e-41ed-4bc7-92d1-0305fbefd661_Enabled">
    <vt:lpwstr>true</vt:lpwstr>
  </property>
  <property fmtid="{D5CDD505-2E9C-101B-9397-08002B2CF9AE}" pid="3" name="MSIP_Label_ec3b1a8e-41ed-4bc7-92d1-0305fbefd661_SetDate">
    <vt:lpwstr>2025-03-06T18:48:59Z</vt:lpwstr>
  </property>
  <property fmtid="{D5CDD505-2E9C-101B-9397-08002B2CF9AE}" pid="4" name="MSIP_Label_ec3b1a8e-41ed-4bc7-92d1-0305fbefd661_Method">
    <vt:lpwstr>Standard</vt:lpwstr>
  </property>
  <property fmtid="{D5CDD505-2E9C-101B-9397-08002B2CF9AE}" pid="5" name="MSIP_Label_ec3b1a8e-41ed-4bc7-92d1-0305fbefd661_Name">
    <vt:lpwstr>M365-General - Anyone (Unrestricted)-Prod</vt:lpwstr>
  </property>
  <property fmtid="{D5CDD505-2E9C-101B-9397-08002B2CF9AE}" pid="6" name="MSIP_Label_ec3b1a8e-41ed-4bc7-92d1-0305fbefd661_SiteId">
    <vt:lpwstr>70af547c-69ab-416d-b4a6-543b5ce52b99</vt:lpwstr>
  </property>
  <property fmtid="{D5CDD505-2E9C-101B-9397-08002B2CF9AE}" pid="7" name="MSIP_Label_ec3b1a8e-41ed-4bc7-92d1-0305fbefd661_ActionId">
    <vt:lpwstr>32d4c229-b253-4456-a1a0-380e1f3b0038</vt:lpwstr>
  </property>
  <property fmtid="{D5CDD505-2E9C-101B-9397-08002B2CF9AE}" pid="8" name="MSIP_Label_ec3b1a8e-41ed-4bc7-92d1-0305fbefd661_ContentBits">
    <vt:lpwstr>0</vt:lpwstr>
  </property>
</Properties>
</file>